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3" r:id="rId4"/>
    <p:sldId id="264" r:id="rId5"/>
    <p:sldId id="265" r:id="rId6"/>
    <p:sldId id="270" r:id="rId7"/>
    <p:sldId id="273" r:id="rId8"/>
    <p:sldId id="271" r:id="rId9"/>
    <p:sldId id="272" r:id="rId10"/>
    <p:sldId id="274" r:id="rId11"/>
    <p:sldId id="275" r:id="rId12"/>
    <p:sldId id="276" r:id="rId13"/>
    <p:sldId id="277" r:id="rId14"/>
    <p:sldId id="278" r:id="rId15"/>
    <p:sldId id="269"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Central ASIA </a:t>
            </a:r>
            <a:endParaRPr lang="en-US" dirty="0"/>
          </a:p>
        </p:txBody>
      </p:sp>
      <p:sp>
        <p:nvSpPr>
          <p:cNvPr id="3" name="Subtitle 2"/>
          <p:cNvSpPr>
            <a:spLocks noGrp="1"/>
          </p:cNvSpPr>
          <p:nvPr>
            <p:ph type="subTitle" idx="1"/>
          </p:nvPr>
        </p:nvSpPr>
        <p:spPr/>
        <p:txBody>
          <a:bodyPr/>
          <a:lstStyle/>
          <a:p>
            <a:r>
              <a:rPr lang="en-US" dirty="0" smtClean="0"/>
              <a:t>Fact file </a:t>
            </a:r>
            <a:endParaRPr lang="en-US" dirty="0"/>
          </a:p>
        </p:txBody>
      </p:sp>
    </p:spTree>
    <p:extLst>
      <p:ext uri="{BB962C8B-B14F-4D97-AF65-F5344CB8AC3E}">
        <p14:creationId xmlns:p14="http://schemas.microsoft.com/office/powerpoint/2010/main" val="60847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Central Asia–China gas pipeline</a:t>
            </a:r>
            <a:endParaRPr lang="en-US" dirty="0"/>
          </a:p>
        </p:txBody>
      </p:sp>
      <p:sp>
        <p:nvSpPr>
          <p:cNvPr id="3" name="Content Placeholder 2"/>
          <p:cNvSpPr>
            <a:spLocks noGrp="1"/>
          </p:cNvSpPr>
          <p:nvPr>
            <p:ph idx="1"/>
          </p:nvPr>
        </p:nvSpPr>
        <p:spPr/>
        <p:txBody>
          <a:bodyPr/>
          <a:lstStyle/>
          <a:p>
            <a:r>
              <a:rPr lang="en-US" dirty="0"/>
              <a:t>The Central Asia-China Gas Pipeline began to be constructed in July 2008, and became operational on December 14, 2009.</a:t>
            </a:r>
          </a:p>
          <a:p>
            <a:r>
              <a:rPr lang="en-US" dirty="0"/>
              <a:t>The pipeline starts at </a:t>
            </a:r>
            <a:r>
              <a:rPr lang="en-US" dirty="0" err="1"/>
              <a:t>Gedaim</a:t>
            </a:r>
            <a:r>
              <a:rPr lang="en-US" dirty="0"/>
              <a:t> on the border of Turkmenistan and Uzbekistan, running through central Uzbekistan and southern Kazakhstan, and ends at </a:t>
            </a:r>
            <a:r>
              <a:rPr lang="en-US" dirty="0" err="1"/>
              <a:t>Horgos</a:t>
            </a:r>
            <a:r>
              <a:rPr lang="en-US" dirty="0"/>
              <a:t> in China's Xinjiang Uygur Autonomous Region</a:t>
            </a:r>
          </a:p>
          <a:p>
            <a:pPr marL="0" indent="0">
              <a:buNone/>
            </a:pPr>
            <a:endParaRPr lang="en-US" dirty="0">
              <a:solidFill>
                <a:schemeClr val="tx1">
                  <a:lumMod val="50000"/>
                  <a:lumOff val="50000"/>
                </a:schemeClr>
              </a:solidFill>
            </a:endParaRPr>
          </a:p>
        </p:txBody>
      </p:sp>
    </p:spTree>
    <p:extLst>
      <p:ext uri="{BB962C8B-B14F-4D97-AF65-F5344CB8AC3E}">
        <p14:creationId xmlns:p14="http://schemas.microsoft.com/office/powerpoint/2010/main" val="66069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Central Asia–China gas pipeline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0248" y="1853754"/>
            <a:ext cx="5361690" cy="3449638"/>
          </a:xfrm>
        </p:spPr>
      </p:pic>
    </p:spTree>
    <p:extLst>
      <p:ext uri="{BB962C8B-B14F-4D97-AF65-F5344CB8AC3E}">
        <p14:creationId xmlns:p14="http://schemas.microsoft.com/office/powerpoint/2010/main" val="71307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Central Asia – Center gas pipeline system</a:t>
            </a:r>
          </a:p>
        </p:txBody>
      </p:sp>
      <p:sp>
        <p:nvSpPr>
          <p:cNvPr id="3" name="Content Placeholder 2"/>
          <p:cNvSpPr>
            <a:spLocks noGrp="1"/>
          </p:cNvSpPr>
          <p:nvPr>
            <p:ph idx="1"/>
          </p:nvPr>
        </p:nvSpPr>
        <p:spPr/>
        <p:txBody>
          <a:bodyPr/>
          <a:lstStyle/>
          <a:p>
            <a:r>
              <a:rPr lang="en-US" dirty="0"/>
              <a:t>The Central Asia – Center gas pipeline system is a Gazprom controlled system of </a:t>
            </a:r>
            <a:r>
              <a:rPr lang="en-US" b="1" dirty="0"/>
              <a:t>natural gas</a:t>
            </a:r>
            <a:r>
              <a:rPr lang="en-US" dirty="0"/>
              <a:t> pipelines, which run from Turkmenistan via Uzbekistan and </a:t>
            </a:r>
            <a:r>
              <a:rPr lang="en-US" b="1" dirty="0"/>
              <a:t>Kazakhstan</a:t>
            </a:r>
            <a:r>
              <a:rPr lang="en-US" dirty="0"/>
              <a:t> to </a:t>
            </a:r>
            <a:r>
              <a:rPr lang="en-US" dirty="0" smtClean="0"/>
              <a:t>Russia</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5348" y="2885123"/>
            <a:ext cx="4876800" cy="2743200"/>
          </a:xfrm>
          <a:prstGeom prst="rect">
            <a:avLst/>
          </a:prstGeom>
        </p:spPr>
      </p:pic>
    </p:spTree>
    <p:extLst>
      <p:ext uri="{BB962C8B-B14F-4D97-AF65-F5344CB8AC3E}">
        <p14:creationId xmlns:p14="http://schemas.microsoft.com/office/powerpoint/2010/main" val="3683307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 domination on pipelines </a:t>
            </a:r>
            <a:endParaRPr lang="en-US" dirty="0"/>
          </a:p>
        </p:txBody>
      </p:sp>
      <p:sp>
        <p:nvSpPr>
          <p:cNvPr id="3" name="Content Placeholder 2"/>
          <p:cNvSpPr>
            <a:spLocks noGrp="1"/>
          </p:cNvSpPr>
          <p:nvPr>
            <p:ph idx="1"/>
          </p:nvPr>
        </p:nvSpPr>
        <p:spPr/>
        <p:txBody>
          <a:bodyPr/>
          <a:lstStyle/>
          <a:p>
            <a:r>
              <a:rPr lang="en-US" dirty="0"/>
              <a:t>The </a:t>
            </a:r>
            <a:r>
              <a:rPr lang="en-US" dirty="0" err="1"/>
              <a:t>Druzhba</a:t>
            </a:r>
            <a:r>
              <a:rPr lang="en-US" dirty="0"/>
              <a:t> pipeline </a:t>
            </a:r>
            <a:r>
              <a:rPr lang="en-US" dirty="0" smtClean="0"/>
              <a:t>is </a:t>
            </a:r>
            <a:r>
              <a:rPr lang="en-US" dirty="0"/>
              <a:t>the world's longest oil pipeline and one of the biggest oil pipeline networks in the world. It carries oil some 4,000 </a:t>
            </a:r>
            <a:r>
              <a:rPr lang="en-US" dirty="0" err="1"/>
              <a:t>kilometres</a:t>
            </a:r>
            <a:r>
              <a:rPr lang="en-US" dirty="0"/>
              <a:t> (2,500 mi) from the eastern part of European Russia to points in Ukraine, Belarus, Poland, Hungary, Slovakia, the Czech Republic and Germany</a:t>
            </a:r>
            <a:r>
              <a:rPr lang="en-US" dirty="0" smtClean="0"/>
              <a:t>.</a:t>
            </a:r>
          </a:p>
          <a:p>
            <a:pPr marL="0" indent="0">
              <a:buNone/>
            </a:pPr>
            <a:endParaRPr lang="en-US" dirty="0"/>
          </a:p>
        </p:txBody>
      </p:sp>
    </p:spTree>
    <p:extLst>
      <p:ext uri="{BB962C8B-B14F-4D97-AF65-F5344CB8AC3E}">
        <p14:creationId xmlns:p14="http://schemas.microsoft.com/office/powerpoint/2010/main" val="3160134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Druzhba</a:t>
            </a:r>
            <a:r>
              <a:rPr lang="en-US" dirty="0" smtClean="0"/>
              <a:t> pipeline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6993" y="1853754"/>
            <a:ext cx="8543109" cy="4259663"/>
          </a:xfrm>
          <a:prstGeom prst="rect">
            <a:avLst/>
          </a:prstGeom>
        </p:spPr>
      </p:pic>
    </p:spTree>
    <p:extLst>
      <p:ext uri="{BB962C8B-B14F-4D97-AF65-F5344CB8AC3E}">
        <p14:creationId xmlns:p14="http://schemas.microsoft.com/office/powerpoint/2010/main" val="193750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Baku–Tbilisi–Ceyhan (BTC) pipeline</a:t>
            </a:r>
          </a:p>
        </p:txBody>
      </p:sp>
      <p:sp>
        <p:nvSpPr>
          <p:cNvPr id="3" name="Content Placeholder 2"/>
          <p:cNvSpPr>
            <a:spLocks noGrp="1"/>
          </p:cNvSpPr>
          <p:nvPr>
            <p:ph idx="1"/>
          </p:nvPr>
        </p:nvSpPr>
        <p:spPr/>
        <p:txBody>
          <a:bodyPr/>
          <a:lstStyle/>
          <a:p>
            <a:r>
              <a:rPr lang="en-US" dirty="0"/>
              <a:t>The Baku–Tbilisi–Ceyhan (BTC) pipeline is a 1,768 </a:t>
            </a:r>
            <a:r>
              <a:rPr lang="en-US" dirty="0" err="1"/>
              <a:t>kilometres</a:t>
            </a:r>
            <a:r>
              <a:rPr lang="en-US" dirty="0"/>
              <a:t> (1,099 mi) long crude oil pipeline from the Azeri–Chirag–</a:t>
            </a:r>
            <a:r>
              <a:rPr lang="en-US" dirty="0" err="1"/>
              <a:t>Gunashli</a:t>
            </a:r>
            <a:r>
              <a:rPr lang="en-US" dirty="0"/>
              <a:t> oil field in the Caspian Sea to the Mediterranean Sea. It connects Baku, the capital of Azerbaijan and Ceyhan, a port on the south-eastern Mediterranean coast of Turkey, via Tbilisi, the capital of Georgia. It is the second-longest oil pipeline in the former Soviet Union, after the </a:t>
            </a:r>
            <a:r>
              <a:rPr lang="en-US" dirty="0" err="1"/>
              <a:t>Druzhba</a:t>
            </a:r>
            <a:r>
              <a:rPr lang="en-US" dirty="0"/>
              <a:t> pipeline. </a:t>
            </a:r>
            <a:r>
              <a:rPr lang="en-US" b="1" dirty="0"/>
              <a:t>BTC</a:t>
            </a:r>
            <a:r>
              <a:rPr lang="en-US" dirty="0"/>
              <a:t> is a major crude oil pipeline that brings Caspian crude to the Mediterranean</a:t>
            </a:r>
            <a:endParaRPr lang="en-US" dirty="0"/>
          </a:p>
        </p:txBody>
      </p:sp>
    </p:spTree>
    <p:extLst>
      <p:ext uri="{BB962C8B-B14F-4D97-AF65-F5344CB8AC3E}">
        <p14:creationId xmlns:p14="http://schemas.microsoft.com/office/powerpoint/2010/main" val="122480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Baku–Tbilisi–Ceyhan (BTC) pipeline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2491" y="1853753"/>
            <a:ext cx="8033658" cy="4272727"/>
          </a:xfrm>
        </p:spPr>
      </p:pic>
    </p:spTree>
    <p:extLst>
      <p:ext uri="{BB962C8B-B14F-4D97-AF65-F5344CB8AC3E}">
        <p14:creationId xmlns:p14="http://schemas.microsoft.com/office/powerpoint/2010/main" val="376405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204857"/>
          </a:xfrm>
        </p:spPr>
      </p:pic>
    </p:spTree>
    <p:extLst>
      <p:ext uri="{BB962C8B-B14F-4D97-AF65-F5344CB8AC3E}">
        <p14:creationId xmlns:p14="http://schemas.microsoft.com/office/powerpoint/2010/main" val="147380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Asian republics </a:t>
            </a:r>
            <a:endParaRPr lang="en-US" dirty="0"/>
          </a:p>
        </p:txBody>
      </p:sp>
      <p:sp>
        <p:nvSpPr>
          <p:cNvPr id="3" name="Content Placeholder 2"/>
          <p:cNvSpPr>
            <a:spLocks noGrp="1"/>
          </p:cNvSpPr>
          <p:nvPr>
            <p:ph idx="1"/>
          </p:nvPr>
        </p:nvSpPr>
        <p:spPr/>
        <p:txBody>
          <a:bodyPr>
            <a:normAutofit/>
          </a:bodyPr>
          <a:lstStyle/>
          <a:p>
            <a:r>
              <a:rPr lang="en-US" b="1" dirty="0"/>
              <a:t>Kazakhstan</a:t>
            </a:r>
            <a:endParaRPr lang="en-US" b="1" dirty="0" smtClean="0"/>
          </a:p>
          <a:p>
            <a:pPr marL="0" indent="0">
              <a:buNone/>
            </a:pPr>
            <a:r>
              <a:rPr lang="en-US" dirty="0" smtClean="0"/>
              <a:t>The </a:t>
            </a:r>
            <a:r>
              <a:rPr lang="en-US" dirty="0"/>
              <a:t>country’s enormous mineral deposits make it a world leader in reserves of coal, chromite, lead, and zinc, and its uranium deposits are estimated to be the second largest in the world. Natural gas reserves are substantial as well. Primarily located in the Caspian Sea region, they are found in associated oil and gas fields, such as the giant Karachaganak and </a:t>
            </a:r>
            <a:r>
              <a:rPr lang="en-US" dirty="0" err="1"/>
              <a:t>Tengiz</a:t>
            </a:r>
            <a:r>
              <a:rPr lang="en-US" dirty="0"/>
              <a:t> fields. In 2008, Kazakhstan ranked among the world’s top 20 oil producers. Most oil deposits are located in the Caspian Sea region, with the </a:t>
            </a:r>
            <a:r>
              <a:rPr lang="en-US" dirty="0" err="1"/>
              <a:t>Kashagan</a:t>
            </a:r>
            <a:r>
              <a:rPr lang="en-US" dirty="0"/>
              <a:t> field estimated to contain the world’s fifth largest oil </a:t>
            </a:r>
            <a:r>
              <a:rPr lang="en-US" dirty="0" smtClean="0"/>
              <a:t>reserves. Kazakhstan </a:t>
            </a:r>
            <a:r>
              <a:rPr lang="en-US" dirty="0"/>
              <a:t>has more than 100 oil-producing </a:t>
            </a:r>
            <a:r>
              <a:rPr lang="en-US" dirty="0" smtClean="0"/>
              <a:t>fields </a:t>
            </a:r>
            <a:endParaRPr lang="en-US" dirty="0"/>
          </a:p>
        </p:txBody>
      </p:sp>
    </p:spTree>
    <p:extLst>
      <p:ext uri="{BB962C8B-B14F-4D97-AF65-F5344CB8AC3E}">
        <p14:creationId xmlns:p14="http://schemas.microsoft.com/office/powerpoint/2010/main" val="3940318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t>Central Asian republics </a:t>
            </a:r>
            <a:endParaRPr lang="en-US" dirty="0"/>
          </a:p>
        </p:txBody>
      </p:sp>
      <p:sp>
        <p:nvSpPr>
          <p:cNvPr id="3" name="Content Placeholder 2"/>
          <p:cNvSpPr>
            <a:spLocks noGrp="1"/>
          </p:cNvSpPr>
          <p:nvPr>
            <p:ph idx="1"/>
          </p:nvPr>
        </p:nvSpPr>
        <p:spPr/>
        <p:txBody>
          <a:bodyPr>
            <a:normAutofit lnSpcReduction="10000"/>
          </a:bodyPr>
          <a:lstStyle/>
          <a:p>
            <a:r>
              <a:rPr lang="en-US" b="1" dirty="0"/>
              <a:t>Kyrgyz </a:t>
            </a:r>
            <a:r>
              <a:rPr lang="en-US" b="1" dirty="0" smtClean="0"/>
              <a:t>Republic: </a:t>
            </a:r>
            <a:r>
              <a:rPr lang="en-US" dirty="0" smtClean="0"/>
              <a:t>Hydroelectricity </a:t>
            </a:r>
            <a:r>
              <a:rPr lang="en-US" dirty="0"/>
              <a:t>provides the Kyrgyz Republic with more than four-fifths of its electrical </a:t>
            </a:r>
            <a:r>
              <a:rPr lang="en-US" dirty="0" smtClean="0"/>
              <a:t>energy</a:t>
            </a:r>
          </a:p>
          <a:p>
            <a:r>
              <a:rPr lang="en-US" b="1" dirty="0" smtClean="0"/>
              <a:t>Uzbekistan: </a:t>
            </a:r>
            <a:r>
              <a:rPr lang="en-US" dirty="0" smtClean="0"/>
              <a:t>The </a:t>
            </a:r>
            <a:r>
              <a:rPr lang="en-US" dirty="0"/>
              <a:t>country counts itself among world leaders in gold and uranium reserves, production, and export. Uzbekistan is also rich in natural gas</a:t>
            </a:r>
            <a:r>
              <a:rPr lang="en-US" dirty="0" smtClean="0"/>
              <a:t>.</a:t>
            </a:r>
          </a:p>
          <a:p>
            <a:r>
              <a:rPr lang="en-US" b="1" dirty="0" smtClean="0"/>
              <a:t>Turkmenistan: </a:t>
            </a:r>
            <a:r>
              <a:rPr lang="en-US" dirty="0" smtClean="0"/>
              <a:t>Its </a:t>
            </a:r>
            <a:r>
              <a:rPr lang="en-US" dirty="0"/>
              <a:t>most abundant natural resources are hydrocarbons. Reserves of gas, estimated in 2008 at 9 trillion cubic meters, are the fifth largest in the world. Reserves of oil are estimated at 500 million barrels. Turkmenistan is a major exporter of natural gas, oil, and electricity, mostly to the Russian Federation and Ukraine. Turkmenistan’s proven natural gas reserves are also about 100 trillion cubic </a:t>
            </a:r>
            <a:r>
              <a:rPr lang="en-US"/>
              <a:t>feet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25458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Asian republics</a:t>
            </a:r>
            <a:endParaRPr lang="en-US" dirty="0"/>
          </a:p>
        </p:txBody>
      </p:sp>
      <p:sp>
        <p:nvSpPr>
          <p:cNvPr id="3" name="Content Placeholder 2"/>
          <p:cNvSpPr>
            <a:spLocks noGrp="1"/>
          </p:cNvSpPr>
          <p:nvPr>
            <p:ph idx="1"/>
          </p:nvPr>
        </p:nvSpPr>
        <p:spPr/>
        <p:txBody>
          <a:bodyPr/>
          <a:lstStyle/>
          <a:p>
            <a:r>
              <a:rPr lang="en-US" b="1" dirty="0" smtClean="0"/>
              <a:t>Tajikistan</a:t>
            </a:r>
            <a:endParaRPr lang="en-US" b="1" dirty="0" smtClean="0"/>
          </a:p>
          <a:p>
            <a:pPr marL="0" indent="0">
              <a:buNone/>
            </a:pPr>
            <a:r>
              <a:rPr lang="en-US" dirty="0" smtClean="0"/>
              <a:t>Tajikistan is rich in mineral resources, including gold, silver, and uranium. As with the Kyrgyz Republic, however, water may be its greatest resource asset. The country’s hydro capacity places it among the top 10 nations in the world for hydropower potential </a:t>
            </a:r>
            <a:endParaRPr lang="en-US" dirty="0"/>
          </a:p>
        </p:txBody>
      </p:sp>
    </p:spTree>
    <p:extLst>
      <p:ext uri="{BB962C8B-B14F-4D97-AF65-F5344CB8AC3E}">
        <p14:creationId xmlns:p14="http://schemas.microsoft.com/office/powerpoint/2010/main" val="406969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Pipelines : CENTRAL ASIA</a:t>
            </a:r>
            <a:endParaRPr lang="en-US" dirty="0"/>
          </a:p>
        </p:txBody>
      </p:sp>
      <p:sp>
        <p:nvSpPr>
          <p:cNvPr id="3" name="Content Placeholder 2"/>
          <p:cNvSpPr>
            <a:spLocks noGrp="1"/>
          </p:cNvSpPr>
          <p:nvPr>
            <p:ph idx="1"/>
          </p:nvPr>
        </p:nvSpPr>
        <p:spPr/>
        <p:txBody>
          <a:bodyPr/>
          <a:lstStyle/>
          <a:p>
            <a:r>
              <a:rPr lang="en-US" b="1" dirty="0"/>
              <a:t>Kazakhstan-China Crude Oil </a:t>
            </a:r>
            <a:r>
              <a:rPr lang="en-US" b="1" dirty="0" smtClean="0"/>
              <a:t>Pipeline</a:t>
            </a:r>
          </a:p>
          <a:p>
            <a:pPr marL="0" indent="0">
              <a:buNone/>
            </a:pPr>
            <a:r>
              <a:rPr lang="en-US" dirty="0">
                <a:solidFill>
                  <a:srgbClr val="0A0A0A"/>
                </a:solidFill>
                <a:latin typeface="Lora"/>
              </a:rPr>
              <a:t>The 2,798km long Kazakhstan-China pipeline transports crude oil from oil fields located in western Kazakhstan to the </a:t>
            </a:r>
            <a:r>
              <a:rPr lang="en-US" dirty="0" err="1">
                <a:solidFill>
                  <a:srgbClr val="0A0A0A"/>
                </a:solidFill>
                <a:latin typeface="Lora"/>
              </a:rPr>
              <a:t>Dushanzi</a:t>
            </a:r>
            <a:r>
              <a:rPr lang="en-US" dirty="0">
                <a:solidFill>
                  <a:srgbClr val="0A0A0A"/>
                </a:solidFill>
                <a:latin typeface="Lora"/>
              </a:rPr>
              <a:t> refinery located in the Xinjiang Province of China</a:t>
            </a:r>
            <a:r>
              <a:rPr lang="en-US" dirty="0" smtClean="0">
                <a:solidFill>
                  <a:srgbClr val="0A0A0A"/>
                </a:solidFill>
                <a:latin typeface="Lora"/>
              </a:rPr>
              <a:t>. </a:t>
            </a:r>
            <a:r>
              <a:rPr lang="en-US" dirty="0">
                <a:solidFill>
                  <a:srgbClr val="0A0A0A"/>
                </a:solidFill>
                <a:latin typeface="Lora"/>
              </a:rPr>
              <a:t>The pipeline was built to meet China’s growing energy needs. It provided a win-win situation for both Kazakhstan and China by directly linking Kazakhstan’s huge oil resources in the Caspian Sea with China’s strong oil consumer market.</a:t>
            </a:r>
            <a:endParaRPr lang="en-US" dirty="0"/>
          </a:p>
        </p:txBody>
      </p:sp>
    </p:spTree>
    <p:extLst>
      <p:ext uri="{BB962C8B-B14F-4D97-AF65-F5344CB8AC3E}">
        <p14:creationId xmlns:p14="http://schemas.microsoft.com/office/powerpoint/2010/main" val="21360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Kazakhstan-China Crude Oil Pipeline</a:t>
            </a:r>
            <a:br>
              <a:rPr lang="en-US" b="1"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6285" y="1853754"/>
            <a:ext cx="9862457" cy="3697960"/>
          </a:xfrm>
        </p:spPr>
      </p:pic>
    </p:spTree>
    <p:extLst>
      <p:ext uri="{BB962C8B-B14F-4D97-AF65-F5344CB8AC3E}">
        <p14:creationId xmlns:p14="http://schemas.microsoft.com/office/powerpoint/2010/main" val="304750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Pipelines : CENTRAL ASIA AND INTEREST OF EXTERNAL ACTORS</a:t>
            </a:r>
            <a:endParaRPr lang="en-US" dirty="0"/>
          </a:p>
        </p:txBody>
      </p:sp>
      <p:sp>
        <p:nvSpPr>
          <p:cNvPr id="3" name="Content Placeholder 2"/>
          <p:cNvSpPr>
            <a:spLocks noGrp="1"/>
          </p:cNvSpPr>
          <p:nvPr>
            <p:ph idx="1"/>
          </p:nvPr>
        </p:nvSpPr>
        <p:spPr/>
        <p:txBody>
          <a:bodyPr/>
          <a:lstStyle/>
          <a:p>
            <a:r>
              <a:rPr lang="en-US" b="1" dirty="0" err="1"/>
              <a:t>Korpeje</a:t>
            </a:r>
            <a:r>
              <a:rPr lang="en-US" b="1" dirty="0"/>
              <a:t>–</a:t>
            </a:r>
            <a:r>
              <a:rPr lang="en-US" b="1" dirty="0" err="1"/>
              <a:t>Kordkuy</a:t>
            </a:r>
            <a:r>
              <a:rPr lang="en-US" b="1" dirty="0"/>
              <a:t> pipeline</a:t>
            </a:r>
            <a:endParaRPr lang="en-US" b="1" dirty="0" smtClean="0"/>
          </a:p>
          <a:p>
            <a:pPr marL="0" indent="0">
              <a:buNone/>
            </a:pPr>
            <a:r>
              <a:rPr lang="en-US" dirty="0" smtClean="0"/>
              <a:t>The </a:t>
            </a:r>
            <a:r>
              <a:rPr lang="en-US" dirty="0" err="1"/>
              <a:t>Korpeje</a:t>
            </a:r>
            <a:r>
              <a:rPr lang="en-US" dirty="0"/>
              <a:t>–</a:t>
            </a:r>
            <a:r>
              <a:rPr lang="en-US" dirty="0" err="1"/>
              <a:t>Kordkuy</a:t>
            </a:r>
            <a:r>
              <a:rPr lang="en-US" dirty="0"/>
              <a:t> pipeline is a 200-kilometre long natural gas pipeline from </a:t>
            </a:r>
            <a:r>
              <a:rPr lang="en-US" dirty="0" err="1"/>
              <a:t>Korpeje</a:t>
            </a:r>
            <a:r>
              <a:rPr lang="en-US" dirty="0"/>
              <a:t> field north of </a:t>
            </a:r>
            <a:r>
              <a:rPr lang="en-US" dirty="0" err="1"/>
              <a:t>Okarem</a:t>
            </a:r>
            <a:r>
              <a:rPr lang="en-US" dirty="0"/>
              <a:t> in western Turkmenistan to </a:t>
            </a:r>
            <a:r>
              <a:rPr lang="en-US" dirty="0" err="1"/>
              <a:t>Kordkuy</a:t>
            </a:r>
            <a:r>
              <a:rPr lang="en-US" dirty="0"/>
              <a:t> in Iran. 135 </a:t>
            </a:r>
            <a:r>
              <a:rPr lang="en-US" dirty="0" err="1"/>
              <a:t>kilometres</a:t>
            </a:r>
            <a:r>
              <a:rPr lang="en-US" dirty="0"/>
              <a:t> of pipeline run in Turkmenistan while 65 </a:t>
            </a:r>
            <a:r>
              <a:rPr lang="en-US" dirty="0" err="1"/>
              <a:t>kilometres</a:t>
            </a:r>
            <a:r>
              <a:rPr lang="en-US" dirty="0"/>
              <a:t> run in </a:t>
            </a:r>
            <a:r>
              <a:rPr lang="en-US" dirty="0" smtClean="0"/>
              <a:t>Iran. It was built in 1997.</a:t>
            </a:r>
            <a:endParaRPr lang="en-US" dirty="0"/>
          </a:p>
        </p:txBody>
      </p:sp>
    </p:spTree>
    <p:extLst>
      <p:ext uri="{BB962C8B-B14F-4D97-AF65-F5344CB8AC3E}">
        <p14:creationId xmlns:p14="http://schemas.microsoft.com/office/powerpoint/2010/main" val="3640059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19822481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100</TotalTime>
  <Words>694</Words>
  <Application>Microsoft Office PowerPoint</Application>
  <PresentationFormat>Widescreen</PresentationFormat>
  <Paragraphs>32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Gill Sans MT</vt:lpstr>
      <vt:lpstr>Lora</vt:lpstr>
      <vt:lpstr>Gallery</vt:lpstr>
      <vt:lpstr>Central ASIA </vt:lpstr>
      <vt:lpstr>PowerPoint Presentation</vt:lpstr>
      <vt:lpstr>Central Asian republics </vt:lpstr>
      <vt:lpstr> Central Asian republics </vt:lpstr>
      <vt:lpstr>Central Asian republics</vt:lpstr>
      <vt:lpstr>Pipelines : CENTRAL ASIA</vt:lpstr>
      <vt:lpstr>Kazakhstan-China Crude Oil Pipeline </vt:lpstr>
      <vt:lpstr>Pipelines : CENTRAL ASIA AND INTEREST OF EXTERNAL ACTORS</vt:lpstr>
      <vt:lpstr>PowerPoint Presentation</vt:lpstr>
      <vt:lpstr>Central Asia–China gas pipeline</vt:lpstr>
      <vt:lpstr>Central Asia–China gas pipeline</vt:lpstr>
      <vt:lpstr>Central Asia – Center gas pipeline system</vt:lpstr>
      <vt:lpstr>Russia domination on pipelines </vt:lpstr>
      <vt:lpstr>Druzhba pipeline </vt:lpstr>
      <vt:lpstr>Baku–Tbilisi–Ceyhan (BTC) pipeline</vt:lpstr>
      <vt:lpstr>Baku–Tbilisi–Ceyhan (BTC) pipeline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ASIA </dc:title>
  <dc:creator>Sunlight</dc:creator>
  <cp:lastModifiedBy>Sunlight</cp:lastModifiedBy>
  <cp:revision>16</cp:revision>
  <dcterms:created xsi:type="dcterms:W3CDTF">2020-04-27T06:51:02Z</dcterms:created>
  <dcterms:modified xsi:type="dcterms:W3CDTF">2020-04-27T10:42:08Z</dcterms:modified>
</cp:coreProperties>
</file>